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revisionInfo.xml" ContentType="application/vnd.ms-powerpoint.revisioninfo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6"/>
  </p:notesMasterIdLst>
  <p:sldIdLst>
    <p:sldId id="256" r:id="rId5"/>
  </p:sldIdLst>
  <p:sldSz cx="9144000" cy="6858000" type="screen4x3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54B0E887-4400-F3F6-C709-88A823EA3EB8}" v="4" dt="2026-03-17T17:35:06.593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987" autoAdjust="0"/>
    <p:restoredTop sz="94660"/>
  </p:normalViewPr>
  <p:slideViewPr>
    <p:cSldViewPr>
      <p:cViewPr varScale="1">
        <p:scale>
          <a:sx n="108" d="100"/>
          <a:sy n="108" d="100"/>
        </p:scale>
        <p:origin x="1686" y="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presProps" Target="presProps.xml"/><Relationship Id="rId12" Type="http://schemas.microsoft.com/office/2015/10/relationships/revisionInfo" Target="revisionInfo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notesMaster" Target="notesMasters/notesMaster1.xml"/><Relationship Id="rId11" Type="http://schemas.microsoft.com/office/2016/11/relationships/changesInfo" Target="changesInfos/changesInfo1.xml"/><Relationship Id="rId5" Type="http://schemas.openxmlformats.org/officeDocument/2006/relationships/slide" Target="slides/slide1.xml"/><Relationship Id="rId10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A Katsikaris" userId="S::akatsikaris@stclements.surrey.sch.uk::64046acb-af9b-4d96-88b4-38b4f82f88a2" providerId="AD" clId="Web-{54B0E887-4400-F3F6-C709-88A823EA3EB8}"/>
    <pc:docChg chg="modSld">
      <pc:chgData name="A Katsikaris" userId="S::akatsikaris@stclements.surrey.sch.uk::64046acb-af9b-4d96-88b4-38b4f82f88a2" providerId="AD" clId="Web-{54B0E887-4400-F3F6-C709-88A823EA3EB8}" dt="2026-03-17T17:35:05.656" v="1" actId="20577"/>
      <pc:docMkLst>
        <pc:docMk/>
      </pc:docMkLst>
      <pc:sldChg chg="modSp">
        <pc:chgData name="A Katsikaris" userId="S::akatsikaris@stclements.surrey.sch.uk::64046acb-af9b-4d96-88b4-38b4f82f88a2" providerId="AD" clId="Web-{54B0E887-4400-F3F6-C709-88A823EA3EB8}" dt="2026-03-17T17:35:05.656" v="1" actId="20577"/>
        <pc:sldMkLst>
          <pc:docMk/>
          <pc:sldMk cId="53954120" sldId="256"/>
        </pc:sldMkLst>
        <pc:spChg chg="mod">
          <ac:chgData name="A Katsikaris" userId="S::akatsikaris@stclements.surrey.sch.uk::64046acb-af9b-4d96-88b4-38b4f82f88a2" providerId="AD" clId="Web-{54B0E887-4400-F3F6-C709-88A823EA3EB8}" dt="2026-03-17T17:35:05.656" v="1" actId="20577"/>
          <ac:spMkLst>
            <pc:docMk/>
            <pc:sldMk cId="53954120" sldId="256"/>
            <ac:spMk id="4" creationId="{00000000-0000-0000-0000-000000000000}"/>
          </ac:spMkLst>
        </pc:spChg>
        <pc:picChg chg="mod">
          <ac:chgData name="A Katsikaris" userId="S::akatsikaris@stclements.surrey.sch.uk::64046acb-af9b-4d96-88b4-38b4f82f88a2" providerId="AD" clId="Web-{54B0E887-4400-F3F6-C709-88A823EA3EB8}" dt="2026-03-17T17:35:00.343" v="0" actId="1076"/>
          <ac:picMkLst>
            <pc:docMk/>
            <pc:sldMk cId="53954120" sldId="256"/>
            <ac:picMk id="15" creationId="{38E8EDF8-9799-49CD-82CF-0D8F0614D4F4}"/>
          </ac:picMkLst>
        </pc:pic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98A7171-0463-40B5-B97B-01712824AFFA}" type="datetimeFigureOut">
              <a:rPr lang="en-GB" smtClean="0"/>
              <a:t>18/03/2026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65225" y="1241425"/>
            <a:ext cx="44672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450" y="4776788"/>
            <a:ext cx="5438775" cy="390842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49688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498C2ED-9DDD-449A-AB26-FF696026544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7021958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98C2ED-9DDD-449A-AB26-FF696026544A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0213165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416235-3DBF-42DF-ABF2-166BBF7E5F01}" type="datetimeFigureOut">
              <a:rPr lang="en-GB" smtClean="0"/>
              <a:t>18/03/2026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40B3CF-E99D-4403-861E-53CA0A47D12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2651762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416235-3DBF-42DF-ABF2-166BBF7E5F01}" type="datetimeFigureOut">
              <a:rPr lang="en-GB" smtClean="0"/>
              <a:t>18/03/2026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40B3CF-E99D-4403-861E-53CA0A47D12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173641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416235-3DBF-42DF-ABF2-166BBF7E5F01}" type="datetimeFigureOut">
              <a:rPr lang="en-GB" smtClean="0"/>
              <a:t>18/03/2026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40B3CF-E99D-4403-861E-53CA0A47D12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0006470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416235-3DBF-42DF-ABF2-166BBF7E5F01}" type="datetimeFigureOut">
              <a:rPr lang="en-GB" smtClean="0"/>
              <a:t>18/03/2026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40B3CF-E99D-4403-861E-53CA0A47D12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7876580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416235-3DBF-42DF-ABF2-166BBF7E5F01}" type="datetimeFigureOut">
              <a:rPr lang="en-GB" smtClean="0"/>
              <a:t>18/03/2026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40B3CF-E99D-4403-861E-53CA0A47D12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9515571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416235-3DBF-42DF-ABF2-166BBF7E5F01}" type="datetimeFigureOut">
              <a:rPr lang="en-GB" smtClean="0"/>
              <a:t>18/03/2026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40B3CF-E99D-4403-861E-53CA0A47D12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0921605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416235-3DBF-42DF-ABF2-166BBF7E5F01}" type="datetimeFigureOut">
              <a:rPr lang="en-GB" smtClean="0"/>
              <a:t>18/03/2026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40B3CF-E99D-4403-861E-53CA0A47D12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2729037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416235-3DBF-42DF-ABF2-166BBF7E5F01}" type="datetimeFigureOut">
              <a:rPr lang="en-GB" smtClean="0"/>
              <a:t>18/03/2026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40B3CF-E99D-4403-861E-53CA0A47D12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7396243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416235-3DBF-42DF-ABF2-166BBF7E5F01}" type="datetimeFigureOut">
              <a:rPr lang="en-GB" smtClean="0"/>
              <a:t>18/03/2026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40B3CF-E99D-4403-861E-53CA0A47D12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9190135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416235-3DBF-42DF-ABF2-166BBF7E5F01}" type="datetimeFigureOut">
              <a:rPr lang="en-GB" smtClean="0"/>
              <a:t>18/03/2026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40B3CF-E99D-4403-861E-53CA0A47D12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4208729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416235-3DBF-42DF-ABF2-166BBF7E5F01}" type="datetimeFigureOut">
              <a:rPr lang="en-GB" smtClean="0"/>
              <a:t>18/03/2026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40B3CF-E99D-4403-861E-53CA0A47D12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9819024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5416235-3DBF-42DF-ABF2-166BBF7E5F01}" type="datetimeFigureOut">
              <a:rPr lang="en-GB" smtClean="0"/>
              <a:t>18/03/2026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340B3CF-E99D-4403-861E-53CA0A47D12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696303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084415" y="6536"/>
            <a:ext cx="3015569" cy="646331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pPr algn="ctr"/>
            <a:r>
              <a:rPr lang="en-GB" sz="1200" b="1" dirty="0">
                <a:latin typeface="Comic Sans MS" panose="030F0702030302020204" pitchFamily="66" charset="0"/>
              </a:rPr>
              <a:t>St. Clement’s Catholic Primary School</a:t>
            </a:r>
          </a:p>
          <a:p>
            <a:pPr algn="ctr"/>
            <a:r>
              <a:rPr lang="en-GB" sz="1200">
                <a:latin typeface="Comic Sans MS"/>
              </a:rPr>
              <a:t>Reception – Summer 1  2026</a:t>
            </a:r>
            <a:endParaRPr lang="en-GB" sz="1200">
              <a:latin typeface="Comic Sans MS" panose="030F0702030302020204" pitchFamily="66" charset="0"/>
            </a:endParaRPr>
          </a:p>
          <a:p>
            <a:pPr algn="ctr"/>
            <a:r>
              <a:rPr lang="en-GB" sz="1200" b="1" dirty="0">
                <a:latin typeface="Comic Sans MS" panose="030F0702030302020204" pitchFamily="66" charset="0"/>
              </a:rPr>
              <a:t>Hedgehog Class 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82191" y="4779945"/>
            <a:ext cx="2865949" cy="2046714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000" b="1" dirty="0">
                <a:latin typeface="Comic Sans MS" panose="030F0702030302020204" pitchFamily="66" charset="0"/>
              </a:rPr>
              <a:t>Expressive Arts and Design</a:t>
            </a:r>
          </a:p>
          <a:p>
            <a:pPr lvl="0">
              <a:buSzPts val="1000"/>
              <a:tabLst>
                <a:tab pos="457200" algn="l"/>
              </a:tabLst>
            </a:pPr>
            <a:r>
              <a:rPr lang="en-GB" sz="900" b="1" dirty="0">
                <a:solidFill>
                  <a:srgbClr val="000000"/>
                </a:solidFill>
                <a:latin typeface="Comic Sans MS" panose="030F0702030302020204" pitchFamily="66" charset="0"/>
                <a:ea typeface="Times New Roman" panose="02020603050405020304" pitchFamily="18" charset="0"/>
              </a:rPr>
              <a:t>DT Structures - Boats</a:t>
            </a:r>
          </a:p>
          <a:p>
            <a:pPr marL="171450" lvl="0" indent="-171450">
              <a:buSzPts val="1000"/>
              <a:buFont typeface="Arial" panose="020B0604020202020204" pitchFamily="34" charset="0"/>
              <a:buChar char="•"/>
              <a:tabLst>
                <a:tab pos="457200" algn="l"/>
              </a:tabLst>
            </a:pPr>
            <a:r>
              <a:rPr lang="en-GB" sz="900" dirty="0">
                <a:solidFill>
                  <a:srgbClr val="000000"/>
                </a:solidFill>
                <a:latin typeface="Comic Sans MS" panose="030F0702030302020204" pitchFamily="66" charset="0"/>
                <a:ea typeface="Times New Roman" panose="02020603050405020304" pitchFamily="18" charset="0"/>
              </a:rPr>
              <a:t>Waterproof Materials</a:t>
            </a:r>
          </a:p>
          <a:p>
            <a:pPr marL="171450" lvl="0" indent="-171450">
              <a:buSzPts val="1000"/>
              <a:buFont typeface="Arial" panose="020B0604020202020204" pitchFamily="34" charset="0"/>
              <a:buChar char="•"/>
              <a:tabLst>
                <a:tab pos="457200" algn="l"/>
              </a:tabLst>
            </a:pPr>
            <a:r>
              <a:rPr lang="en-GB" sz="900" dirty="0">
                <a:solidFill>
                  <a:srgbClr val="000000"/>
                </a:solidFill>
                <a:latin typeface="Comic Sans MS" panose="030F0702030302020204" pitchFamily="66" charset="0"/>
                <a:ea typeface="Times New Roman" panose="02020603050405020304" pitchFamily="18" charset="0"/>
              </a:rPr>
              <a:t>Floating and sinking</a:t>
            </a:r>
          </a:p>
          <a:p>
            <a:pPr marL="171450" lvl="0" indent="-171450">
              <a:buSzPts val="1000"/>
              <a:buFont typeface="Arial" panose="020B0604020202020204" pitchFamily="34" charset="0"/>
              <a:buChar char="•"/>
              <a:tabLst>
                <a:tab pos="457200" algn="l"/>
              </a:tabLst>
            </a:pPr>
            <a:r>
              <a:rPr lang="en-GB" sz="900" dirty="0">
                <a:solidFill>
                  <a:srgbClr val="000000"/>
                </a:solidFill>
                <a:latin typeface="Comic Sans MS" panose="030F0702030302020204" pitchFamily="66" charset="0"/>
                <a:ea typeface="Times New Roman" panose="02020603050405020304" pitchFamily="18" charset="0"/>
              </a:rPr>
              <a:t>Boats</a:t>
            </a:r>
          </a:p>
          <a:p>
            <a:pPr marL="171450" lvl="0" indent="-171450">
              <a:buSzPts val="1000"/>
              <a:buFont typeface="Arial" panose="020B0604020202020204" pitchFamily="34" charset="0"/>
              <a:buChar char="•"/>
              <a:tabLst>
                <a:tab pos="457200" algn="l"/>
              </a:tabLst>
            </a:pPr>
            <a:r>
              <a:rPr lang="en-GB" sz="900" dirty="0">
                <a:solidFill>
                  <a:srgbClr val="000000"/>
                </a:solidFill>
                <a:latin typeface="Comic Sans MS" panose="030F0702030302020204" pitchFamily="66" charset="0"/>
                <a:ea typeface="Times New Roman" panose="02020603050405020304" pitchFamily="18" charset="0"/>
              </a:rPr>
              <a:t>Investigating boats</a:t>
            </a:r>
          </a:p>
          <a:p>
            <a:pPr marL="171450" lvl="0" indent="-171450">
              <a:buSzPts val="1000"/>
              <a:buFont typeface="Arial" panose="020B0604020202020204" pitchFamily="34" charset="0"/>
              <a:buChar char="•"/>
              <a:tabLst>
                <a:tab pos="457200" algn="l"/>
              </a:tabLst>
            </a:pPr>
            <a:r>
              <a:rPr lang="en-GB" sz="900" dirty="0">
                <a:solidFill>
                  <a:srgbClr val="000000"/>
                </a:solidFill>
                <a:latin typeface="Comic Sans MS" panose="030F0702030302020204" pitchFamily="66" charset="0"/>
                <a:ea typeface="Times New Roman" panose="02020603050405020304" pitchFamily="18" charset="0"/>
              </a:rPr>
              <a:t>Designing boats</a:t>
            </a:r>
          </a:p>
          <a:p>
            <a:pPr marL="171450" lvl="0" indent="-171450">
              <a:buSzPts val="1000"/>
              <a:buFont typeface="Arial" panose="020B0604020202020204" pitchFamily="34" charset="0"/>
              <a:buChar char="•"/>
              <a:tabLst>
                <a:tab pos="457200" algn="l"/>
              </a:tabLst>
            </a:pPr>
            <a:r>
              <a:rPr lang="en-GB" sz="900" dirty="0">
                <a:solidFill>
                  <a:srgbClr val="000000"/>
                </a:solidFill>
                <a:latin typeface="Comic Sans MS" panose="030F0702030302020204" pitchFamily="66" charset="0"/>
                <a:ea typeface="Times New Roman" panose="02020603050405020304" pitchFamily="18" charset="0"/>
              </a:rPr>
              <a:t>Creating and testing boats</a:t>
            </a:r>
          </a:p>
          <a:p>
            <a:r>
              <a:rPr lang="en-GB" sz="900" b="1" dirty="0">
                <a:solidFill>
                  <a:srgbClr val="000000"/>
                </a:solidFill>
                <a:effectLst/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Music - Big Band</a:t>
            </a:r>
            <a:endParaRPr lang="en-GB" sz="900" b="1" dirty="0">
              <a:effectLst/>
              <a:latin typeface="Comic Sans MS" panose="030F0702030302020204" pitchFamily="66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GB" sz="900" dirty="0">
                <a:solidFill>
                  <a:srgbClr val="000000"/>
                </a:solidFill>
                <a:effectLst/>
                <a:latin typeface="Comic Sans MS" panose="030F0702030302020204" pitchFamily="66" charset="0"/>
                <a:ea typeface="Times New Roman" panose="02020603050405020304" pitchFamily="18" charset="0"/>
              </a:rPr>
              <a:t>Introduction to orchestra</a:t>
            </a:r>
          </a:p>
          <a:p>
            <a:pPr marL="342900" lvl="0" indent="-342900"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GB" sz="900" dirty="0">
                <a:solidFill>
                  <a:srgbClr val="000000"/>
                </a:solidFill>
                <a:effectLst/>
                <a:latin typeface="Comic Sans MS" panose="030F0702030302020204" pitchFamily="66" charset="0"/>
                <a:ea typeface="Times New Roman" panose="02020603050405020304" pitchFamily="18" charset="0"/>
              </a:rPr>
              <a:t>What makes an instrument</a:t>
            </a:r>
          </a:p>
          <a:p>
            <a:pPr marL="342900" lvl="0" indent="-342900"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GB" sz="900" dirty="0">
                <a:solidFill>
                  <a:srgbClr val="000000"/>
                </a:solidFill>
                <a:effectLst/>
                <a:latin typeface="Comic Sans MS" panose="030F0702030302020204" pitchFamily="66" charset="0"/>
                <a:ea typeface="Times New Roman" panose="02020603050405020304" pitchFamily="18" charset="0"/>
              </a:rPr>
              <a:t>Follow the beat</a:t>
            </a:r>
          </a:p>
          <a:p>
            <a:pPr marL="342900" lvl="0" indent="-342900"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GB" sz="900" dirty="0">
                <a:solidFill>
                  <a:srgbClr val="000000"/>
                </a:solidFill>
                <a:effectLst/>
                <a:latin typeface="Comic Sans MS" panose="030F0702030302020204" pitchFamily="66" charset="0"/>
                <a:ea typeface="Times New Roman" panose="02020603050405020304" pitchFamily="18" charset="0"/>
              </a:rPr>
              <a:t>Tuned and untuned</a:t>
            </a:r>
          </a:p>
          <a:p>
            <a:pPr marL="342900" lvl="0" indent="-342900"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GB" sz="900" dirty="0">
                <a:solidFill>
                  <a:srgbClr val="000000"/>
                </a:solidFill>
                <a:effectLst/>
                <a:latin typeface="Comic Sans MS" panose="030F0702030302020204" pitchFamily="66" charset="0"/>
                <a:ea typeface="Times New Roman" panose="02020603050405020304" pitchFamily="18" charset="0"/>
              </a:rPr>
              <a:t>Big Band Performance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3056705" y="645208"/>
            <a:ext cx="2996114" cy="2877711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000" b="1" dirty="0">
                <a:latin typeface="Comic Sans MS" panose="030F0702030302020204" pitchFamily="66" charset="0"/>
              </a:rPr>
              <a:t>Literacy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900" dirty="0">
                <a:latin typeface="Comic Sans MS" panose="030F0702030302020204" pitchFamily="66" charset="0"/>
              </a:rPr>
              <a:t>Begin to notice if reading makes sense and looks right.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900" dirty="0">
                <a:latin typeface="Comic Sans MS" panose="030F0702030302020204" pitchFamily="66" charset="0"/>
              </a:rPr>
              <a:t>Think about what we already know to help us with our reading.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900" dirty="0">
                <a:latin typeface="Comic Sans MS" panose="030F0702030302020204" pitchFamily="66" charset="0"/>
              </a:rPr>
              <a:t>Know that illustrations can help us make sense of our reading.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900" dirty="0">
                <a:latin typeface="Comic Sans MS" panose="030F0702030302020204" pitchFamily="66" charset="0"/>
              </a:rPr>
              <a:t>Read words consistent with our phonic knowledge by sound blending.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900" dirty="0">
                <a:latin typeface="Comic Sans MS" panose="030F0702030302020204" pitchFamily="66" charset="0"/>
              </a:rPr>
              <a:t>Re-read books showing increased accuracy and fluency.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900" dirty="0">
                <a:latin typeface="Comic Sans MS" panose="030F0702030302020204" pitchFamily="66" charset="0"/>
              </a:rPr>
              <a:t>Writing for a purpose in role play using phonetically plausible attempts at words, beginning to use finger spaces.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900" dirty="0">
                <a:latin typeface="Comic Sans MS" panose="030F0702030302020204" pitchFamily="66" charset="0"/>
              </a:rPr>
              <a:t>Form lower-case letter and some capital letters correctly.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900" dirty="0">
                <a:latin typeface="Comic Sans MS" panose="030F0702030302020204" pitchFamily="66" charset="0"/>
              </a:rPr>
              <a:t>Write labels and captions.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900" dirty="0">
                <a:latin typeface="Comic Sans MS" panose="030F0702030302020204" pitchFamily="66" charset="0"/>
              </a:rPr>
              <a:t>Enjoy a range of fiction and non-fiction books about growing and life cycles.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900" dirty="0">
                <a:latin typeface="Comic Sans MS" panose="030F0702030302020204" pitchFamily="66" charset="0"/>
              </a:rPr>
              <a:t>Write instructions for planting a bean.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82191" y="1957239"/>
            <a:ext cx="2896093" cy="2739211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000" b="1" dirty="0">
                <a:latin typeface="Comic Sans MS" panose="030F0702030302020204" pitchFamily="66" charset="0"/>
              </a:rPr>
              <a:t>Communication and Language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900" dirty="0">
                <a:latin typeface="Comic Sans MS" panose="030F0702030302020204" pitchFamily="66" charset="0"/>
              </a:rPr>
              <a:t>Listen to stories about minibeasts and recall  information.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900" dirty="0">
                <a:latin typeface="Comic Sans MS" panose="030F0702030302020204" pitchFamily="66" charset="0"/>
              </a:rPr>
              <a:t>Explore vocabulary linked with our ‘I wonder’  topic.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900" dirty="0">
                <a:latin typeface="Comic Sans MS" panose="030F0702030302020204" pitchFamily="66" charset="0"/>
              </a:rPr>
              <a:t>Listen to, engage with and talk about non-fiction texts.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900" dirty="0">
                <a:latin typeface="Comic Sans MS" panose="030F0702030302020204" pitchFamily="66" charset="0"/>
              </a:rPr>
              <a:t>Learn and recite poems and songs.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900" dirty="0">
                <a:latin typeface="Comic Sans MS" panose="030F0702030302020204" pitchFamily="66" charset="0"/>
              </a:rPr>
              <a:t>Describe events in some detail </a:t>
            </a:r>
            <a:r>
              <a:rPr lang="en-GB" sz="900" dirty="0" smtClean="0">
                <a:latin typeface="Comic Sans MS" panose="030F0702030302020204" pitchFamily="66" charset="0"/>
              </a:rPr>
              <a:t>e.g. </a:t>
            </a:r>
            <a:r>
              <a:rPr lang="en-GB" sz="900" dirty="0">
                <a:latin typeface="Comic Sans MS" panose="030F0702030302020204" pitchFamily="66" charset="0"/>
              </a:rPr>
              <a:t>life cycle of a butterfly.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900" dirty="0">
                <a:latin typeface="Comic Sans MS" panose="030F0702030302020204" pitchFamily="66" charset="0"/>
              </a:rPr>
              <a:t>Minibeast Walk – Use prepositions to describe location e.g. under, on top of…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900" dirty="0">
                <a:latin typeface="Comic Sans MS" panose="030F0702030302020204" pitchFamily="66" charset="0"/>
              </a:rPr>
              <a:t>Small world play –tray with earth, gravel, small pond, pot plants and plastic minibeasts.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900" dirty="0">
                <a:latin typeface="Comic Sans MS" panose="030F0702030302020204" pitchFamily="66" charset="0"/>
              </a:rPr>
              <a:t>Role play – </a:t>
            </a:r>
            <a:r>
              <a:rPr lang="en-GB" sz="900" dirty="0" err="1">
                <a:latin typeface="Comic Sans MS" panose="030F0702030302020204" pitchFamily="66" charset="0"/>
              </a:rPr>
              <a:t>minibeast</a:t>
            </a:r>
            <a:r>
              <a:rPr lang="en-GB" sz="900" dirty="0">
                <a:latin typeface="Comic Sans MS" panose="030F0702030302020204" pitchFamily="66" charset="0"/>
              </a:rPr>
              <a:t> explorers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900" dirty="0" err="1">
                <a:latin typeface="Comic Sans MS" panose="030F0702030302020204" pitchFamily="66" charset="0"/>
              </a:rPr>
              <a:t>Minibeast</a:t>
            </a:r>
            <a:r>
              <a:rPr lang="en-GB" sz="900" dirty="0">
                <a:latin typeface="Comic Sans MS" panose="030F0702030302020204" pitchFamily="66" charset="0"/>
              </a:rPr>
              <a:t> story bags – use props to tell a story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900" dirty="0">
                <a:latin typeface="Comic Sans MS" panose="030F0702030302020204" pitchFamily="66" charset="0"/>
              </a:rPr>
              <a:t>Show and Tell – weekly sessions for groups to share some special news or awards.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974394" y="3504109"/>
            <a:ext cx="32436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b="1" dirty="0">
                <a:latin typeface="Comic Sans MS" panose="030F0702030302020204" pitchFamily="66" charset="0"/>
                <a:cs typeface="Calibri" panose="020F0502020204030204" pitchFamily="34" charset="0"/>
              </a:rPr>
              <a:t>I wonder what happens </a:t>
            </a:r>
          </a:p>
          <a:p>
            <a:pPr algn="ctr"/>
            <a:r>
              <a:rPr lang="en-GB" sz="1200" b="1" dirty="0">
                <a:latin typeface="Comic Sans MS" panose="030F0702030302020204" pitchFamily="66" charset="0"/>
                <a:cs typeface="Calibri" panose="020F0502020204030204" pitchFamily="34" charset="0"/>
              </a:rPr>
              <a:t>in the great outdoors?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3064191" y="3946964"/>
            <a:ext cx="3031500" cy="2877711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000" b="1" dirty="0">
                <a:latin typeface="Comic Sans MS" panose="030F0702030302020204" pitchFamily="66" charset="0"/>
              </a:rPr>
              <a:t>Understanding the World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900" dirty="0">
                <a:latin typeface="Comic Sans MS" panose="030F0702030302020204" pitchFamily="66" charset="0"/>
              </a:rPr>
              <a:t>Weather and seasonal changes – Spring to Summer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900" dirty="0">
                <a:latin typeface="Comic Sans MS" panose="030F0702030302020204" pitchFamily="66" charset="0"/>
              </a:rPr>
              <a:t>Know what a plant needs to grow.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900" dirty="0">
                <a:latin typeface="Comic Sans MS" panose="030F0702030302020204" pitchFamily="66" charset="0"/>
              </a:rPr>
              <a:t>Plant broad beans and watch them grow.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900" dirty="0">
                <a:latin typeface="Comic Sans MS" panose="030F0702030302020204" pitchFamily="66" charset="0"/>
              </a:rPr>
              <a:t>Caring for the seeds and plants we have planted in our Science Garden.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900" dirty="0">
                <a:latin typeface="Comic Sans MS" panose="030F0702030302020204" pitchFamily="66" charset="0"/>
              </a:rPr>
              <a:t>Nature - explore plants, trees and flowers.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900" dirty="0">
                <a:latin typeface="Comic Sans MS" panose="030F0702030302020204" pitchFamily="66" charset="0"/>
              </a:rPr>
              <a:t>Show care and concern for the living things in our environment.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900" dirty="0">
                <a:latin typeface="Comic Sans MS" panose="030F0702030302020204" pitchFamily="66" charset="0"/>
              </a:rPr>
              <a:t>Forest School visit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900" dirty="0">
                <a:latin typeface="Comic Sans MS" panose="030F0702030302020204" pitchFamily="66" charset="0"/>
              </a:rPr>
              <a:t>Start to develop an understanding of growth, decay and changes over time.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900" dirty="0" err="1">
                <a:latin typeface="Comic Sans MS" panose="030F0702030302020204" pitchFamily="66" charset="0"/>
              </a:rPr>
              <a:t>Minibeasts</a:t>
            </a:r>
            <a:r>
              <a:rPr lang="en-GB" sz="900" dirty="0">
                <a:latin typeface="Comic Sans MS" panose="030F0702030302020204" pitchFamily="66" charset="0"/>
              </a:rPr>
              <a:t> and minibeast hunts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900" dirty="0">
                <a:latin typeface="Comic Sans MS" panose="030F0702030302020204" pitchFamily="66" charset="0"/>
              </a:rPr>
              <a:t>Growing and life cycles e.g. life cycle of a butterfly. Understand the key features of the life cycle of a plant and animal</a:t>
            </a:r>
            <a:r>
              <a:rPr lang="en-GB" sz="900" dirty="0" smtClean="0">
                <a:latin typeface="Comic Sans MS" panose="030F0702030302020204" pitchFamily="66" charset="0"/>
              </a:rPr>
              <a:t>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900" dirty="0" smtClean="0">
                <a:latin typeface="Comic Sans MS" panose="030F0702030302020204" pitchFamily="66" charset="0"/>
              </a:rPr>
              <a:t>Forest School session</a:t>
            </a:r>
            <a:endParaRPr lang="en-GB" sz="900" dirty="0">
              <a:latin typeface="Comic Sans MS" panose="030F0702030302020204" pitchFamily="66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900" dirty="0">
                <a:latin typeface="Comic Sans MS" panose="030F0702030302020204" pitchFamily="66" charset="0"/>
              </a:rPr>
              <a:t>Class visit to </a:t>
            </a:r>
            <a:r>
              <a:rPr lang="en-GB" sz="900" dirty="0" err="1">
                <a:latin typeface="Comic Sans MS" panose="030F0702030302020204" pitchFamily="66" charset="0"/>
              </a:rPr>
              <a:t>Painshill</a:t>
            </a:r>
            <a:r>
              <a:rPr lang="en-GB" sz="900" dirty="0">
                <a:latin typeface="Comic Sans MS" panose="030F0702030302020204" pitchFamily="66" charset="0"/>
              </a:rPr>
              <a:t> Park – </a:t>
            </a:r>
            <a:r>
              <a:rPr lang="en-GB" sz="900" dirty="0" err="1">
                <a:latin typeface="Comic Sans MS" panose="030F0702030302020204" pitchFamily="66" charset="0"/>
              </a:rPr>
              <a:t>Minibeast</a:t>
            </a:r>
            <a:r>
              <a:rPr lang="en-GB" sz="900" dirty="0">
                <a:latin typeface="Comic Sans MS" panose="030F0702030302020204" pitchFamily="66" charset="0"/>
              </a:rPr>
              <a:t> </a:t>
            </a:r>
            <a:r>
              <a:rPr lang="en-GB" sz="900" dirty="0" smtClean="0">
                <a:latin typeface="Comic Sans MS" panose="030F0702030302020204" pitchFamily="66" charset="0"/>
              </a:rPr>
              <a:t>safari</a:t>
            </a:r>
            <a:endParaRPr lang="en-GB" sz="900" dirty="0">
              <a:latin typeface="Comic Sans MS" panose="030F0702030302020204" pitchFamily="66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900" dirty="0">
                <a:latin typeface="Comic Sans MS" panose="030F0702030302020204" pitchFamily="66" charset="0"/>
              </a:rPr>
              <a:t>SMART Rules. </a:t>
            </a:r>
            <a:r>
              <a:rPr lang="en-GB" sz="900" dirty="0" err="1">
                <a:latin typeface="Comic Sans MS" panose="030F0702030302020204" pitchFamily="66" charset="0"/>
              </a:rPr>
              <a:t>Beebots</a:t>
            </a:r>
            <a:r>
              <a:rPr lang="en-GB" sz="900" dirty="0">
                <a:latin typeface="Comic Sans MS" panose="030F0702030302020204" pitchFamily="66" charset="0"/>
              </a:rPr>
              <a:t>.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6189486" y="2081928"/>
            <a:ext cx="2862750" cy="2062103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000" b="1" dirty="0">
                <a:latin typeface="Comic Sans MS" panose="030F0702030302020204" pitchFamily="66" charset="0"/>
              </a:rPr>
              <a:t>Mathematics</a:t>
            </a:r>
          </a:p>
          <a:p>
            <a:r>
              <a:rPr lang="en-GB" sz="1000" b="1" dirty="0">
                <a:latin typeface="Comic Sans MS" panose="030F0702030302020204" pitchFamily="66" charset="0"/>
              </a:rPr>
              <a:t>Mastering Number</a:t>
            </a:r>
          </a:p>
          <a:p>
            <a:pPr marL="342900" lvl="0" indent="-342900"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GB" sz="900" dirty="0">
                <a:solidFill>
                  <a:srgbClr val="000000"/>
                </a:solidFill>
                <a:effectLst/>
                <a:latin typeface="Comic Sans MS" panose="030F0702030302020204" pitchFamily="66" charset="0"/>
                <a:ea typeface="Times New Roman" panose="02020603050405020304" pitchFamily="18" charset="0"/>
              </a:rPr>
              <a:t>Cardinality, </a:t>
            </a:r>
            <a:r>
              <a:rPr lang="en-GB" sz="900" dirty="0" err="1">
                <a:solidFill>
                  <a:srgbClr val="000000"/>
                </a:solidFill>
                <a:effectLst/>
                <a:latin typeface="Comic Sans MS" panose="030F0702030302020204" pitchFamily="66" charset="0"/>
                <a:ea typeface="Times New Roman" panose="02020603050405020304" pitchFamily="18" charset="0"/>
              </a:rPr>
              <a:t>Ordinality</a:t>
            </a:r>
            <a:r>
              <a:rPr lang="en-GB" sz="900" dirty="0">
                <a:solidFill>
                  <a:srgbClr val="000000"/>
                </a:solidFill>
                <a:effectLst/>
                <a:latin typeface="Comic Sans MS" panose="030F0702030302020204" pitchFamily="66" charset="0"/>
                <a:ea typeface="Times New Roman" panose="02020603050405020304" pitchFamily="18" charset="0"/>
              </a:rPr>
              <a:t> and Counting – counting strategies and counting larger numbers of objects</a:t>
            </a:r>
          </a:p>
          <a:p>
            <a:pPr marL="342900" lvl="0" indent="-342900"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GB" sz="900" dirty="0" err="1">
                <a:solidFill>
                  <a:srgbClr val="000000"/>
                </a:solidFill>
                <a:effectLst/>
                <a:latin typeface="Comic Sans MS" panose="030F0702030302020204" pitchFamily="66" charset="0"/>
                <a:ea typeface="Times New Roman" panose="02020603050405020304" pitchFamily="18" charset="0"/>
              </a:rPr>
              <a:t>Subitising</a:t>
            </a:r>
            <a:r>
              <a:rPr lang="en-GB" sz="900" dirty="0">
                <a:solidFill>
                  <a:srgbClr val="000000"/>
                </a:solidFill>
                <a:effectLst/>
                <a:latin typeface="Comic Sans MS" panose="030F0702030302020204" pitchFamily="66" charset="0"/>
                <a:ea typeface="Times New Roman" panose="02020603050405020304" pitchFamily="18" charset="0"/>
              </a:rPr>
              <a:t> – increasingly complex arrangements and visualising skills</a:t>
            </a:r>
          </a:p>
          <a:p>
            <a:pPr marL="342900" lvl="0" indent="-342900"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GB" sz="900" dirty="0">
                <a:solidFill>
                  <a:srgbClr val="000000"/>
                </a:solidFill>
                <a:effectLst/>
                <a:latin typeface="Comic Sans MS" panose="030F0702030302020204" pitchFamily="66" charset="0"/>
                <a:ea typeface="Times New Roman" panose="02020603050405020304" pitchFamily="18" charset="0"/>
              </a:rPr>
              <a:t>Composition – composition of 5 and the numbers 6 to 9 (5 and a bit)</a:t>
            </a:r>
            <a:r>
              <a:rPr lang="en-GB" sz="900" dirty="0">
                <a:solidFill>
                  <a:srgbClr val="000000"/>
                </a:solidFill>
                <a:latin typeface="Comic Sans MS" panose="030F0702030302020204" pitchFamily="66" charset="0"/>
                <a:ea typeface="Times New Roman" panose="02020603050405020304" pitchFamily="18" charset="0"/>
              </a:rPr>
              <a:t> and the composition of 10</a:t>
            </a:r>
          </a:p>
          <a:p>
            <a:pPr marL="342900" lvl="0" indent="-342900"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GB" sz="900" dirty="0">
                <a:solidFill>
                  <a:srgbClr val="000000"/>
                </a:solidFill>
                <a:latin typeface="Comic Sans MS" panose="030F0702030302020204" pitchFamily="66" charset="0"/>
                <a:ea typeface="Times New Roman" panose="02020603050405020304" pitchFamily="18" charset="0"/>
              </a:rPr>
              <a:t>Comparison - where numbers to 10 are in relation to each other and reasoning about more or less</a:t>
            </a:r>
            <a:endParaRPr lang="en-GB" sz="900" dirty="0">
              <a:solidFill>
                <a:srgbClr val="000000"/>
              </a:solidFill>
              <a:effectLst/>
              <a:latin typeface="Comic Sans MS" panose="030F0702030302020204" pitchFamily="66" charset="0"/>
              <a:ea typeface="Times New Roman" panose="02020603050405020304" pitchFamily="18" charset="0"/>
            </a:endParaRPr>
          </a:p>
          <a:p>
            <a:pPr lvl="0">
              <a:buSzPts val="1000"/>
              <a:tabLst>
                <a:tab pos="457200" algn="l"/>
              </a:tabLst>
            </a:pPr>
            <a:r>
              <a:rPr lang="en-GB" sz="900" b="1" dirty="0">
                <a:solidFill>
                  <a:srgbClr val="000000"/>
                </a:solidFill>
                <a:latin typeface="Comic Sans MS" panose="030F0702030302020204" pitchFamily="66" charset="0"/>
                <a:ea typeface="Times New Roman" panose="02020603050405020304" pitchFamily="18" charset="0"/>
              </a:rPr>
              <a:t>White Rose Maths - </a:t>
            </a:r>
            <a:r>
              <a:rPr lang="en-GB" sz="900" dirty="0">
                <a:solidFill>
                  <a:srgbClr val="000000"/>
                </a:solidFill>
                <a:effectLst/>
                <a:latin typeface="Comic Sans MS" panose="030F0702030302020204" pitchFamily="66" charset="0"/>
                <a:ea typeface="Times New Roman" panose="02020603050405020304" pitchFamily="18" charset="0"/>
              </a:rPr>
              <a:t>3</a:t>
            </a:r>
            <a:r>
              <a:rPr lang="en-GB" sz="900" dirty="0">
                <a:solidFill>
                  <a:srgbClr val="000000"/>
                </a:solidFill>
                <a:latin typeface="Comic Sans MS" panose="030F0702030302020204" pitchFamily="66" charset="0"/>
                <a:ea typeface="Times New Roman" panose="02020603050405020304" pitchFamily="18" charset="0"/>
              </a:rPr>
              <a:t>D Shapes</a:t>
            </a:r>
            <a:endParaRPr lang="en-GB" sz="900" b="1" dirty="0">
              <a:latin typeface="Comic Sans MS" panose="030F0702030302020204" pitchFamily="66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71106" y="104030"/>
            <a:ext cx="2888118" cy="1769715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000" b="1" dirty="0">
                <a:latin typeface="Comic Sans MS" panose="030F0702030302020204" pitchFamily="66" charset="0"/>
              </a:rPr>
              <a:t>Personal, Social and Emotional Development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900" dirty="0">
                <a:latin typeface="Comic Sans MS" panose="030F0702030302020204" pitchFamily="66" charset="0"/>
              </a:rPr>
              <a:t>Importance of exercise, healthy eating and dental hygiene.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900" dirty="0">
                <a:latin typeface="Comic Sans MS" panose="030F0702030302020204" pitchFamily="66" charset="0"/>
              </a:rPr>
              <a:t>Talk about the plants that grow to provide us with food and drink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900" dirty="0">
                <a:latin typeface="Comic Sans MS" panose="030F0702030302020204" pitchFamily="66" charset="0"/>
              </a:rPr>
              <a:t>Understand kindness to, and taking care of, living creatures.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900" dirty="0">
                <a:latin typeface="Comic Sans MS" panose="030F0702030302020204" pitchFamily="66" charset="0"/>
              </a:rPr>
              <a:t>Explore looking after our environment – Reduce, Reuse and Recycle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900" dirty="0">
                <a:latin typeface="Comic Sans MS" panose="030F0702030302020204" pitchFamily="66" charset="0"/>
              </a:rPr>
              <a:t>Resilience - bouncing back when things go wrong.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900" dirty="0">
                <a:latin typeface="Comic Sans MS" panose="030F0702030302020204" pitchFamily="66" charset="0"/>
              </a:rPr>
              <a:t>Learn the stay safe rules for our class trip</a:t>
            </a:r>
            <a:r>
              <a:rPr lang="en-GB" sz="900" dirty="0" smtClean="0">
                <a:latin typeface="Comic Sans MS" panose="030F0702030302020204" pitchFamily="66" charset="0"/>
              </a:rPr>
              <a:t>.</a:t>
            </a:r>
            <a:endParaRPr lang="en-GB" sz="900" dirty="0">
              <a:latin typeface="Comic Sans MS" panose="030F0702030302020204" pitchFamily="66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6189486" y="34781"/>
            <a:ext cx="2862750" cy="1908215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000" b="1" dirty="0">
                <a:latin typeface="Comic Sans MS" panose="030F0702030302020204" pitchFamily="66" charset="0"/>
              </a:rPr>
              <a:t>Physical Development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900" dirty="0">
                <a:latin typeface="Comic Sans MS" panose="030F0702030302020204" pitchFamily="66" charset="0"/>
              </a:rPr>
              <a:t>Threading, cutting, weaving, playdough and other fine motor activities e.g. threading beads to make worms/caterpillars.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900" dirty="0">
                <a:latin typeface="Comic Sans MS" panose="030F0702030302020204" pitchFamily="66" charset="0"/>
              </a:rPr>
              <a:t>Develop pencil grip and letter formation through </a:t>
            </a:r>
            <a:r>
              <a:rPr lang="en-GB" sz="900" dirty="0" smtClean="0">
                <a:latin typeface="Comic Sans MS" panose="030F0702030302020204" pitchFamily="66" charset="0"/>
              </a:rPr>
              <a:t>funky fingers activities, dough disco, pen </a:t>
            </a:r>
            <a:r>
              <a:rPr lang="en-GB" sz="900" dirty="0">
                <a:latin typeface="Comic Sans MS" panose="030F0702030302020204" pitchFamily="66" charset="0"/>
              </a:rPr>
              <a:t>disco and handwriting </a:t>
            </a:r>
            <a:r>
              <a:rPr lang="en-GB" sz="900" dirty="0" smtClean="0">
                <a:latin typeface="Comic Sans MS" panose="030F0702030302020204" pitchFamily="66" charset="0"/>
              </a:rPr>
              <a:t>lessons.</a:t>
            </a:r>
            <a:endParaRPr lang="en-GB" sz="900" dirty="0">
              <a:latin typeface="Comic Sans MS" panose="030F0702030302020204" pitchFamily="66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900" dirty="0">
                <a:latin typeface="Comic Sans MS" panose="030F0702030302020204" pitchFamily="66" charset="0"/>
              </a:rPr>
              <a:t>Cut along a straight line with </a:t>
            </a:r>
            <a:r>
              <a:rPr lang="en-GB" sz="900" dirty="0" smtClean="0">
                <a:latin typeface="Comic Sans MS" panose="030F0702030302020204" pitchFamily="66" charset="0"/>
              </a:rPr>
              <a:t>scissors and a </a:t>
            </a:r>
            <a:r>
              <a:rPr lang="en-GB" sz="900" dirty="0">
                <a:latin typeface="Comic Sans MS" panose="030F0702030302020204" pitchFamily="66" charset="0"/>
              </a:rPr>
              <a:t>curved line with scissors.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900" dirty="0">
                <a:latin typeface="Comic Sans MS" panose="030F0702030302020204" pitchFamily="66" charset="0"/>
              </a:rPr>
              <a:t>Balance bikes and pedal bikes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900" b="1" dirty="0">
                <a:latin typeface="Comic Sans MS"/>
              </a:rPr>
              <a:t>Get Set 4 PE - twice weekly lessons with Mr Upton</a:t>
            </a:r>
            <a:r>
              <a:rPr lang="en-GB" sz="900" dirty="0">
                <a:latin typeface="Comic Sans MS"/>
              </a:rPr>
              <a:t> – Mondays - </a:t>
            </a:r>
            <a:r>
              <a:rPr lang="en-GB" sz="900" dirty="0" smtClean="0">
                <a:latin typeface="Comic Sans MS"/>
              </a:rPr>
              <a:t>Games Unit 1 and </a:t>
            </a:r>
            <a:r>
              <a:rPr lang="en-GB" sz="900" dirty="0">
                <a:latin typeface="Comic Sans MS"/>
              </a:rPr>
              <a:t>Fridays – </a:t>
            </a:r>
            <a:r>
              <a:rPr lang="en-GB" sz="900" dirty="0" smtClean="0">
                <a:latin typeface="Comic Sans MS"/>
              </a:rPr>
              <a:t>Gymnastic Unit 1</a:t>
            </a:r>
            <a:endParaRPr lang="en-GB" sz="900" dirty="0">
              <a:latin typeface="Comic Sans MS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6185488" y="5414758"/>
            <a:ext cx="2875635" cy="1354217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000" b="1" dirty="0">
                <a:latin typeface="Comic Sans MS" panose="030F0702030302020204" pitchFamily="66" charset="0"/>
              </a:rPr>
              <a:t>RE Topics</a:t>
            </a:r>
            <a:endParaRPr lang="en-GB" sz="900" dirty="0">
              <a:latin typeface="Comic Sans MS" panose="030F0702030302020204" pitchFamily="66" charset="0"/>
            </a:endParaRPr>
          </a:p>
          <a:p>
            <a:r>
              <a:rPr lang="en-GB" sz="900" b="1" dirty="0">
                <a:latin typeface="Comic Sans MS" panose="030F0702030302020204" pitchFamily="66" charset="0"/>
              </a:rPr>
              <a:t>Branch 5 – To the Ends of the Earth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900" dirty="0">
                <a:latin typeface="Comic Sans MS" panose="030F0702030302020204" pitchFamily="66" charset="0"/>
              </a:rPr>
              <a:t>Jesus went back to His father.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900" dirty="0">
                <a:latin typeface="Comic Sans MS" panose="030F0702030302020204" pitchFamily="66" charset="0"/>
              </a:rPr>
              <a:t>Jesus sent </a:t>
            </a:r>
            <a:r>
              <a:rPr lang="en-GB" sz="900" dirty="0" smtClean="0">
                <a:latin typeface="Comic Sans MS" panose="030F0702030302020204" pitchFamily="66" charset="0"/>
              </a:rPr>
              <a:t>us a special friend </a:t>
            </a:r>
            <a:r>
              <a:rPr lang="en-GB" sz="900" dirty="0">
                <a:latin typeface="Comic Sans MS" panose="030F0702030302020204" pitchFamily="66" charset="0"/>
              </a:rPr>
              <a:t>friend – </a:t>
            </a:r>
            <a:r>
              <a:rPr lang="en-GB" sz="900" dirty="0" smtClean="0">
                <a:latin typeface="Comic Sans MS" panose="030F0702030302020204" pitchFamily="66" charset="0"/>
              </a:rPr>
              <a:t>God the </a:t>
            </a:r>
            <a:r>
              <a:rPr lang="en-GB" sz="900" dirty="0">
                <a:latin typeface="Comic Sans MS" panose="030F0702030302020204" pitchFamily="66" charset="0"/>
              </a:rPr>
              <a:t>Holy Spirit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900" dirty="0" smtClean="0">
                <a:latin typeface="Comic Sans MS" panose="030F0702030302020204" pitchFamily="66" charset="0"/>
              </a:rPr>
              <a:t>God The </a:t>
            </a:r>
            <a:r>
              <a:rPr lang="en-GB" sz="900" dirty="0">
                <a:latin typeface="Comic Sans MS" panose="030F0702030302020204" pitchFamily="66" charset="0"/>
              </a:rPr>
              <a:t>Holy </a:t>
            </a:r>
            <a:r>
              <a:rPr lang="en-GB" sz="900" dirty="0" smtClean="0">
                <a:latin typeface="Comic Sans MS" panose="030F0702030302020204" pitchFamily="66" charset="0"/>
              </a:rPr>
              <a:t>helps us</a:t>
            </a:r>
            <a:endParaRPr lang="en-GB" sz="900" dirty="0">
              <a:latin typeface="Comic Sans MS" panose="030F0702030302020204" pitchFamily="66" charset="0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900" dirty="0">
                <a:latin typeface="Comic Sans MS" panose="030F0702030302020204" pitchFamily="66" charset="0"/>
              </a:rPr>
              <a:t>Jesus’ friends spread the Good </a:t>
            </a:r>
            <a:r>
              <a:rPr lang="en-GB" sz="900" dirty="0" smtClean="0">
                <a:latin typeface="Comic Sans MS" panose="030F0702030302020204" pitchFamily="66" charset="0"/>
              </a:rPr>
              <a:t>News</a:t>
            </a:r>
            <a:endParaRPr lang="en-GB" sz="900" dirty="0">
              <a:latin typeface="Comic Sans MS" panose="030F0702030302020204" pitchFamily="66" charset="0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900" dirty="0" smtClean="0">
                <a:latin typeface="Comic Sans MS" panose="030F0702030302020204" pitchFamily="66" charset="0"/>
              </a:rPr>
              <a:t>Our</a:t>
            </a:r>
            <a:r>
              <a:rPr lang="en-GB" sz="900" dirty="0" smtClean="0">
                <a:latin typeface="Comic Sans MS" panose="030F0702030302020204" pitchFamily="66" charset="0"/>
              </a:rPr>
              <a:t> </a:t>
            </a:r>
            <a:r>
              <a:rPr lang="en-GB" sz="900" dirty="0">
                <a:latin typeface="Comic Sans MS" panose="030F0702030302020204" pitchFamily="66" charset="0"/>
              </a:rPr>
              <a:t>Parish Church is a special place.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900" dirty="0">
                <a:latin typeface="Comic Sans MS" panose="030F0702030302020204" pitchFamily="66" charset="0"/>
              </a:rPr>
              <a:t>Our Parish is a Family and a Community.</a:t>
            </a:r>
            <a:endParaRPr lang="en-GB" sz="1000" dirty="0">
              <a:latin typeface="Comic Sans MS" panose="030F0702030302020204" pitchFamily="66" charset="0"/>
            </a:endParaRPr>
          </a:p>
        </p:txBody>
      </p:sp>
      <p:pic>
        <p:nvPicPr>
          <p:cNvPr id="15" name="Picture 14" descr="26,288 BEST Hedgehog Cartoon IMAGES, STOCK PHOTOS &amp;amp; VECTORS | Adobe Stock">
            <a:extLst>
              <a:ext uri="{FF2B5EF4-FFF2-40B4-BE49-F238E27FC236}">
                <a16:creationId xmlns:a16="http://schemas.microsoft.com/office/drawing/2014/main" id="{38E8EDF8-9799-49CD-82CF-0D8F0614D4F4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12878" y="260327"/>
            <a:ext cx="440744" cy="340422"/>
          </a:xfrm>
          <a:prstGeom prst="rect">
            <a:avLst/>
          </a:prstGeom>
          <a:noFill/>
          <a:ln>
            <a:noFill/>
          </a:ln>
        </p:spPr>
      </p:pic>
      <p:pic>
        <p:nvPicPr>
          <p:cNvPr id="16" name="Picture 15" descr="26,288 BEST Hedgehog Cartoon IMAGES, STOCK PHOTOS &amp;amp; VECTORS | Adobe Stock">
            <a:extLst>
              <a:ext uri="{FF2B5EF4-FFF2-40B4-BE49-F238E27FC236}">
                <a16:creationId xmlns:a16="http://schemas.microsoft.com/office/drawing/2014/main" id="{9A71AE31-7AF4-43FC-93C3-234EABC3864F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84415" y="274210"/>
            <a:ext cx="440744" cy="340422"/>
          </a:xfrm>
          <a:prstGeom prst="rect">
            <a:avLst/>
          </a:prstGeom>
          <a:noFill/>
          <a:ln>
            <a:noFill/>
          </a:ln>
        </p:spPr>
      </p:pic>
      <p:sp>
        <p:nvSpPr>
          <p:cNvPr id="20" name="TextBox 19"/>
          <p:cNvSpPr txBox="1"/>
          <p:nvPr/>
        </p:nvSpPr>
        <p:spPr>
          <a:xfrm>
            <a:off x="6185785" y="4282963"/>
            <a:ext cx="2870152" cy="923330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900" b="1" dirty="0" smtClean="0">
                <a:latin typeface="Comic Sans MS"/>
              </a:rPr>
              <a:t>RSE </a:t>
            </a:r>
          </a:p>
          <a:p>
            <a:r>
              <a:rPr lang="en-GB" sz="900" dirty="0" smtClean="0">
                <a:latin typeface="Comic Sans MS"/>
              </a:rPr>
              <a:t>We </a:t>
            </a:r>
            <a:r>
              <a:rPr lang="en-GB" sz="900" dirty="0">
                <a:latin typeface="Comic Sans MS"/>
              </a:rPr>
              <a:t>will be using Ten </a:t>
            </a:r>
            <a:r>
              <a:rPr lang="en-GB" sz="900" dirty="0" err="1">
                <a:latin typeface="Comic Sans MS"/>
              </a:rPr>
              <a:t>Ten</a:t>
            </a:r>
            <a:r>
              <a:rPr lang="en-GB" sz="900" dirty="0">
                <a:latin typeface="Comic Sans MS"/>
              </a:rPr>
              <a:t> resources</a:t>
            </a:r>
          </a:p>
          <a:p>
            <a:r>
              <a:rPr lang="en-US" sz="900" b="1" dirty="0">
                <a:latin typeface="Comic Sans MS"/>
              </a:rPr>
              <a:t>Module 2 Created to Love </a:t>
            </a:r>
            <a:r>
              <a:rPr lang="en-US" sz="900" b="1" dirty="0" smtClean="0">
                <a:latin typeface="Comic Sans MS"/>
              </a:rPr>
              <a:t>Others</a:t>
            </a:r>
            <a:endParaRPr lang="en-GB" sz="900" dirty="0">
              <a:latin typeface="Comic Sans MS"/>
            </a:endParaRPr>
          </a:p>
          <a:p>
            <a:pPr marL="171450" indent="-171450">
              <a:buFont typeface="Calibri"/>
              <a:buChar char="-"/>
            </a:pPr>
            <a:r>
              <a:rPr lang="en-GB" sz="900" dirty="0">
                <a:latin typeface="Comic Sans MS"/>
              </a:rPr>
              <a:t>Unit 4 Keeping </a:t>
            </a:r>
            <a:r>
              <a:rPr lang="en-GB" sz="900" dirty="0" smtClean="0">
                <a:latin typeface="Comic Sans MS"/>
              </a:rPr>
              <a:t>Safe continued</a:t>
            </a:r>
          </a:p>
          <a:p>
            <a:r>
              <a:rPr lang="en-US" sz="900" b="1" dirty="0" smtClean="0">
                <a:latin typeface="Comic Sans MS"/>
              </a:rPr>
              <a:t>Module 3 Created to Live in Community</a:t>
            </a:r>
          </a:p>
          <a:p>
            <a:r>
              <a:rPr lang="en-US" sz="900" dirty="0" smtClean="0">
                <a:latin typeface="Comic Sans MS"/>
              </a:rPr>
              <a:t>-    Unit 1 – Religious Understanding</a:t>
            </a:r>
            <a:endParaRPr lang="en-GB" sz="900" dirty="0">
              <a:latin typeface="Comic Sans MS"/>
            </a:endParaRPr>
          </a:p>
        </p:txBody>
      </p:sp>
    </p:spTree>
    <p:extLst>
      <p:ext uri="{BB962C8B-B14F-4D97-AF65-F5344CB8AC3E}">
        <p14:creationId xmlns:p14="http://schemas.microsoft.com/office/powerpoint/2010/main" val="5395412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F35EFAD55C3BCE439C7464D5FE1E97D0" ma:contentTypeVersion="15" ma:contentTypeDescription="Create a new document." ma:contentTypeScope="" ma:versionID="e7748b83980f363969b861304d0392fd">
  <xsd:schema xmlns:xsd="http://www.w3.org/2001/XMLSchema" xmlns:xs="http://www.w3.org/2001/XMLSchema" xmlns:p="http://schemas.microsoft.com/office/2006/metadata/properties" xmlns:ns2="96738f92-c0bb-401b-80df-02dc6e8f0ea1" xmlns:ns3="829cbb41-be05-41fe-99c9-b46d407f5ff7" targetNamespace="http://schemas.microsoft.com/office/2006/metadata/properties" ma:root="true" ma:fieldsID="087c7a3d27543bb78e72b758728df22b" ns2:_="" ns3:_="">
    <xsd:import namespace="96738f92-c0bb-401b-80df-02dc6e8f0ea1"/>
    <xsd:import namespace="829cbb41-be05-41fe-99c9-b46d407f5ff7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BillingMetadata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Location" minOccurs="0"/>
                <xsd:element ref="ns3:TaxCatchAll" minOccurs="0"/>
                <xsd:element ref="ns2:lcf76f155ced4ddcb4097134ff3c332f" minOccurs="0"/>
                <xsd:element ref="ns2:MediaServiceOCR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6738f92-c0bb-401b-80df-02dc6e8f0ea1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11" nillable="true" ma:displayName="MediaServiceBillingMetadata" ma:hidden="true" ma:internalName="MediaServiceBillingMetadata" ma:readOnly="true">
      <xsd:simpleType>
        <xsd:restriction base="dms:Note"/>
      </xsd:simpleType>
    </xsd:element>
    <xsd:element name="MediaServiceDateTaken" ma:index="12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5" nillable="true" ma:displayName="MediaLengthInSeconds" ma:hidden="true" ma:internalName="MediaLengthInSeconds" ma:readOnly="true">
      <xsd:simpleType>
        <xsd:restriction base="dms:Unknown"/>
      </xsd:simpleType>
    </xsd:element>
    <xsd:element name="MediaServiceLocation" ma:index="16" nillable="true" ma:displayName="Location" ma:indexed="true" ma:internalName="MediaServiceLocation" ma:readOnly="true">
      <xsd:simpleType>
        <xsd:restriction base="dms:Text"/>
      </xsd:simpleType>
    </xsd:element>
    <xsd:element name="lcf76f155ced4ddcb4097134ff3c332f" ma:index="19" nillable="true" ma:taxonomy="true" ma:internalName="lcf76f155ced4ddcb4097134ff3c332f" ma:taxonomyFieldName="MediaServiceImageTags" ma:displayName="Image Tags" ma:readOnly="false" ma:fieldId="{5cf76f15-5ced-4ddc-b409-7134ff3c332f}" ma:taxonomyMulti="true" ma:sspId="29087b51-78e2-4099-a66b-3f8b210bb9c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20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29cbb41-be05-41fe-99c9-b46d407f5ff7" elementFormDefault="qualified">
    <xsd:import namespace="http://schemas.microsoft.com/office/2006/documentManagement/types"/>
    <xsd:import namespace="http://schemas.microsoft.com/office/infopath/2007/PartnerControls"/>
    <xsd:element name="TaxCatchAll" ma:index="17" nillable="true" ma:displayName="Taxonomy Catch All Column" ma:hidden="true" ma:list="{6e261222-4154-4db0-9733-babe555ffee9}" ma:internalName="TaxCatchAll" ma:showField="CatchAllData" ma:web="829cbb41-be05-41fe-99c9-b46d407f5ff7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829cbb41-be05-41fe-99c9-b46d407f5ff7" xsi:nil="true"/>
    <lcf76f155ced4ddcb4097134ff3c332f xmlns="96738f92-c0bb-401b-80df-02dc6e8f0ea1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9CCC96EF-7DF7-4BD9-A0BD-AE60D58F2ABD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96738f92-c0bb-401b-80df-02dc6e8f0ea1"/>
    <ds:schemaRef ds:uri="829cbb41-be05-41fe-99c9-b46d407f5ff7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EFD30DE4-8E27-4233-956A-F7A5B31413AB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D62F5035-EAF9-4766-8B7A-72A441F5B1D9}">
  <ds:schemaRefs>
    <ds:schemaRef ds:uri="http://schemas.microsoft.com/office/infopath/2007/PartnerControls"/>
    <ds:schemaRef ds:uri="http://schemas.openxmlformats.org/package/2006/metadata/core-properties"/>
    <ds:schemaRef ds:uri="http://www.w3.org/XML/1998/namespace"/>
    <ds:schemaRef ds:uri="http://purl.org/dc/elements/1.1/"/>
    <ds:schemaRef ds:uri="http://purl.org/dc/terms/"/>
    <ds:schemaRef ds:uri="http://purl.org/dc/dcmitype/"/>
    <ds:schemaRef ds:uri="http://schemas.microsoft.com/office/2006/documentManagement/types"/>
    <ds:schemaRef ds:uri="http://schemas.microsoft.com/office/2006/metadata/properties"/>
    <ds:schemaRef ds:uri="96738f92-c0bb-401b-80df-02dc6e8f0ea1"/>
    <ds:schemaRef ds:uri="829cbb41-be05-41fe-99c9-b46d407f5ff7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1635</TotalTime>
  <Words>742</Words>
  <Application>Microsoft Office PowerPoint</Application>
  <PresentationFormat>On-screen Show (4:3)</PresentationFormat>
  <Paragraphs>90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7" baseType="lpstr">
      <vt:lpstr>Arial</vt:lpstr>
      <vt:lpstr>Calibri</vt:lpstr>
      <vt:lpstr>Comic Sans MS</vt:lpstr>
      <vt:lpstr>Symbol</vt:lpstr>
      <vt:lpstr>Times New Roman</vt:lpstr>
      <vt:lpstr>Office Theme</vt:lpstr>
      <vt:lpstr>PowerPoint Presentation</vt:lpstr>
    </vt:vector>
  </TitlesOfParts>
  <Company>Hewlett-Packard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George</dc:creator>
  <cp:lastModifiedBy>Alison Katsikaris</cp:lastModifiedBy>
  <cp:revision>80</cp:revision>
  <cp:lastPrinted>2019-11-05T14:29:41Z</cp:lastPrinted>
  <dcterms:created xsi:type="dcterms:W3CDTF">2019-09-18T17:00:57Z</dcterms:created>
  <dcterms:modified xsi:type="dcterms:W3CDTF">2026-03-18T07:56:18Z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0x010100F35EFAD55C3BCE439C7464D5FE1E97D0</vt:lpwstr>
  </property>
  <property fmtid="{D5CDD505-2E9C-101B-9397-08002B2CF9AE}" pid="3" name="Order">
    <vt:r8>5377800</vt:r8>
  </property>
  <property fmtid="{D5CDD505-2E9C-101B-9397-08002B2CF9AE}" pid="4" name="MediaServiceImageTags">
    <vt:lpwstr/>
  </property>
</Properties>
</file>